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90" r:id="rId4"/>
    <p:sldId id="262" r:id="rId5"/>
    <p:sldId id="266" r:id="rId6"/>
    <p:sldId id="291" r:id="rId7"/>
    <p:sldId id="292" r:id="rId8"/>
    <p:sldId id="293" r:id="rId9"/>
    <p:sldId id="294" r:id="rId10"/>
    <p:sldId id="299" r:id="rId11"/>
    <p:sldId id="296" r:id="rId12"/>
    <p:sldId id="297" r:id="rId13"/>
    <p:sldId id="302" r:id="rId14"/>
    <p:sldId id="305" r:id="rId15"/>
    <p:sldId id="304" r:id="rId16"/>
    <p:sldId id="306" r:id="rId17"/>
    <p:sldId id="307" r:id="rId18"/>
    <p:sldId id="308" r:id="rId19"/>
    <p:sldId id="309" r:id="rId20"/>
    <p:sldId id="310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794"/>
    <p:restoredTop sz="96281"/>
  </p:normalViewPr>
  <p:slideViewPr>
    <p:cSldViewPr snapToGrid="0">
      <p:cViewPr varScale="1">
        <p:scale>
          <a:sx n="105" d="100"/>
          <a:sy n="105" d="100"/>
        </p:scale>
        <p:origin x="200" y="6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761E4-57D7-6344-B4A1-2BEA8D131125}" type="datetimeFigureOut">
              <a:rPr lang="it-IT" smtClean="0"/>
              <a:t>11/05/24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BD42-B730-A24B-A08A-1F72ABAE3A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4091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196AEE-67D3-2A6D-5D87-2B59D4110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4A98216-4D9F-661A-3119-802BA20F5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629C701-FC8C-CC6C-77D0-EAADD782C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3814-322C-B843-8549-CA737E4D1B8D}" type="datetimeFigureOut">
              <a:rPr lang="it-IT" smtClean="0"/>
              <a:pPr/>
              <a:t>11/05/24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2F8405-8A4F-ABA6-D0E3-4EA237160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44F93EF-B02B-1A9B-7E25-559260909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8A07-021A-7F4D-A36C-72A409DE7D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2458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937668-6A69-DDDA-FA8A-9255BBDD9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872EC1D-9ECD-21DA-D714-B2FF30A909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D3F354-FCE9-3A73-AA45-DDD2798A6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3814-322C-B843-8549-CA737E4D1B8D}" type="datetimeFigureOut">
              <a:rPr lang="it-IT" smtClean="0"/>
              <a:pPr/>
              <a:t>11/05/24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7773966-DABC-98E1-A730-AAD8C0BFB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9C79C1E-C025-F65F-3B1B-8284F152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8A07-021A-7F4D-A36C-72A409DE7D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684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AA78178-7724-638A-F008-33FD9AA890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2CD5379-43C0-EB8D-4808-DECD58F29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115EA1D-4CB1-F2E2-FFF6-F13E82C04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3814-322C-B843-8549-CA737E4D1B8D}" type="datetimeFigureOut">
              <a:rPr lang="it-IT" smtClean="0"/>
              <a:pPr/>
              <a:t>11/05/24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0644571-E6E9-F2C6-21C2-79C8ABAE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786E4D-8A6A-498E-A978-8544FF725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8A07-021A-7F4D-A36C-72A409DE7D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404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58DD6E-262A-3534-2766-FF4F5860C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B6D3A2-9D8A-2CD0-CCF1-9E11B58EF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D0E93D-2635-F87B-7CC3-A9CB60C3C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3814-322C-B843-8549-CA737E4D1B8D}" type="datetimeFigureOut">
              <a:rPr lang="it-IT" smtClean="0"/>
              <a:pPr/>
              <a:t>11/05/24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A8FA53-3C49-ADA6-CC55-F23DDC02B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513DBB4-F13D-2EE0-8087-47394D991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8A07-021A-7F4D-A36C-72A409DE7D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7118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A1FF6F-3183-455E-514C-84BB9F020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EBEC142-54D8-4FCC-00BF-22B7AC3BD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AEE32A-74F9-280C-774D-1D16CFDE8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3814-322C-B843-8549-CA737E4D1B8D}" type="datetimeFigureOut">
              <a:rPr lang="it-IT" smtClean="0"/>
              <a:pPr/>
              <a:t>11/05/24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AFB8C5-AEE6-8168-3088-6AADBC612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BD51A38-E31D-8CD2-954B-323716FE2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8A07-021A-7F4D-A36C-72A409DE7D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8663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BF3841-6E5D-72C4-F1C6-7C2C97804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75261C-5274-578C-7150-FFC8D83698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6A07F37-4345-6A73-0976-99EAC897B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DAEAB34-C727-DE0C-FA95-CB85F57B8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3814-322C-B843-8549-CA737E4D1B8D}" type="datetimeFigureOut">
              <a:rPr lang="it-IT" smtClean="0"/>
              <a:pPr/>
              <a:t>11/05/24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FF96B1C-94F1-243A-3ACB-80F495F51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8A843E0-C0C1-87A5-F441-E6D98539C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8A07-021A-7F4D-A36C-72A409DE7D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774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3B880B-A107-224C-7860-9A0E173CC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F82ECE2-6105-7490-29D2-78301D30D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22D083A-C9AF-AFD0-0D45-5DB638284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BBC6ADB-6EFD-59DF-1BAC-578E2E1A91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D35EBCE-5B43-02E9-7D4C-68D2DDFFDD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B2B1039-0BA2-8AFE-8D9A-C5D7DC6FE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3814-322C-B843-8549-CA737E4D1B8D}" type="datetimeFigureOut">
              <a:rPr lang="it-IT" smtClean="0"/>
              <a:pPr/>
              <a:t>11/05/24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586D511-9515-363A-C301-B9A386CE3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A624E54-46DE-ED26-4F23-1A2C9703D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8A07-021A-7F4D-A36C-72A409DE7D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757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B8B03F-D13B-5D56-2D8A-751CBC7C2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3EDF5F6-9102-EFD3-37AB-C0E3E8E55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3814-322C-B843-8549-CA737E4D1B8D}" type="datetimeFigureOut">
              <a:rPr lang="it-IT" smtClean="0"/>
              <a:pPr/>
              <a:t>11/05/24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52B3431-BEAB-AF86-C800-F3D778D2A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D7B1CCE-72C7-A862-B751-F6F960768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8A07-021A-7F4D-A36C-72A409DE7D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1050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960CA4-5B35-FF58-BCFE-8143236A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3814-322C-B843-8549-CA737E4D1B8D}" type="datetimeFigureOut">
              <a:rPr lang="it-IT" smtClean="0"/>
              <a:pPr/>
              <a:t>11/05/24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6EB4CE0-43E1-2A81-C7EE-7C1B6850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C630B5F-1280-C206-9F33-D91E270F8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8A07-021A-7F4D-A36C-72A409DE7D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102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F25383-F283-2708-2670-0F2854146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36146D-8113-D83E-97B4-C6E5C84AC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C4976AD-093C-BE4E-4316-E91FC70D2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BF525A4-56D3-C186-E4E3-A1F8454C1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3814-322C-B843-8549-CA737E4D1B8D}" type="datetimeFigureOut">
              <a:rPr lang="it-IT" smtClean="0"/>
              <a:pPr/>
              <a:t>11/05/24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82C98B7-072D-2708-742C-7EFDB3B2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1ACC151-9E61-610F-0AFC-FD9D956F6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8A07-021A-7F4D-A36C-72A409DE7D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550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7834A6-3035-FFCD-B57A-A1431D1BD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E4FF1C8-AC74-D25B-24C8-BC848332FF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DBF15BC-B785-ABB5-F5D1-48C070F50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007F481-CFD9-76A8-E40E-4D0A23A1A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3814-322C-B843-8549-CA737E4D1B8D}" type="datetimeFigureOut">
              <a:rPr lang="it-IT" smtClean="0"/>
              <a:pPr/>
              <a:t>11/05/24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8C444A4-8075-5411-E997-E79DA6ED6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C23899A-C3F2-FF8F-AEEC-536BD5255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8A07-021A-7F4D-A36C-72A409DE7D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7156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26810E7-A3AD-72C0-C78D-DBE6A1ACC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9FF080F-A621-730E-073E-59A73529E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97FA87-3136-38AB-2979-45A51576F4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A3814-322C-B843-8549-CA737E4D1B8D}" type="datetimeFigureOut">
              <a:rPr lang="it-IT" smtClean="0"/>
              <a:pPr/>
              <a:t>11/05/24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A4E5C4-ECCB-6804-3327-D1AD34A4FB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7E8293-E21E-E995-4018-6441DB4A2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18A07-021A-7F4D-A36C-72A409DE7D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595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5EA0EE-92FF-FE1F-844D-06E20C158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4006" y="4526156"/>
            <a:ext cx="4149289" cy="369941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it-IT" sz="4000" b="1" dirty="0"/>
            </a:br>
            <a:br>
              <a:rPr lang="it-IT" sz="4000" b="1" dirty="0"/>
            </a:br>
            <a:br>
              <a:rPr lang="it-IT" sz="4000" b="1" dirty="0"/>
            </a:br>
            <a:br>
              <a:rPr lang="it-IT" sz="4000" b="1" dirty="0"/>
            </a:br>
            <a:r>
              <a:rPr lang="it-IT" sz="3600" b="1" dirty="0"/>
              <a:t>Tutto quello che bisogna sapere su OAGB</a:t>
            </a:r>
            <a:br>
              <a:rPr lang="it-IT" sz="3600" b="1" dirty="0"/>
            </a:br>
            <a:br>
              <a:rPr lang="it-IT" sz="3600" b="1" dirty="0"/>
            </a:br>
            <a:r>
              <a:rPr lang="it-IT" sz="3600" b="1" dirty="0">
                <a:solidFill>
                  <a:srgbClr val="FF0000"/>
                </a:solidFill>
              </a:rPr>
              <a:t>Indicazioni</a:t>
            </a:r>
            <a:br>
              <a:rPr lang="it-IT" b="1" dirty="0"/>
            </a:br>
            <a:r>
              <a:rPr lang="it-IT" sz="3600" b="1" dirty="0"/>
              <a:t> </a:t>
            </a:r>
            <a:br>
              <a:rPr lang="it-IT" sz="3600" b="1" dirty="0"/>
            </a:br>
            <a:br>
              <a:rPr lang="it-IT" b="1" dirty="0"/>
            </a:br>
            <a:r>
              <a:rPr lang="it-IT" sz="4000" b="1" dirty="0"/>
              <a:t>Pasquale Mugione</a:t>
            </a:r>
            <a:br>
              <a:rPr lang="it-IT" sz="4400" b="1" dirty="0"/>
            </a:br>
            <a:r>
              <a:rPr lang="it-IT" sz="2000" b="1" dirty="0"/>
              <a:t>Azienda Ospedaliera dei Colli </a:t>
            </a:r>
            <a:br>
              <a:rPr lang="it-IT" sz="2000" b="1" dirty="0"/>
            </a:br>
            <a:r>
              <a:rPr lang="it-IT" sz="2000" b="1" dirty="0"/>
              <a:t>Ospedale Monaldi</a:t>
            </a:r>
            <a:br>
              <a:rPr lang="it-IT" sz="2000" b="1" dirty="0"/>
            </a:br>
            <a:r>
              <a:rPr lang="it-IT" sz="2000" b="1" dirty="0"/>
              <a:t>Napoli</a:t>
            </a:r>
            <a:br>
              <a:rPr lang="it-IT" sz="2000" b="1" dirty="0"/>
            </a:br>
            <a:r>
              <a:rPr lang="it-IT" sz="2000" b="1" dirty="0"/>
              <a:t>UOC Chirurgia Generale</a:t>
            </a:r>
            <a:br>
              <a:rPr lang="it-IT" sz="4000" b="1" dirty="0"/>
            </a:br>
            <a:br>
              <a:rPr lang="it-IT" b="1" dirty="0"/>
            </a:br>
            <a:endParaRPr lang="it-IT" b="1" dirty="0"/>
          </a:p>
        </p:txBody>
      </p:sp>
      <p:pic>
        <p:nvPicPr>
          <p:cNvPr id="3" name="Immagine 7">
            <a:extLst>
              <a:ext uri="{FF2B5EF4-FFF2-40B4-BE49-F238E27FC236}">
                <a16:creationId xmlns:a16="http://schemas.microsoft.com/office/drawing/2014/main" id="{31569C90-4CEA-64E8-A44A-99A13F6D7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67" y="200864"/>
            <a:ext cx="1968500" cy="72367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F67F7AE-BAFE-5051-D890-2D4DA8D90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705" y="62345"/>
            <a:ext cx="4920712" cy="673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40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6CA5AC1-CE14-1C50-ACF3-6116CAE5F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7418"/>
            <a:ext cx="7772400" cy="406424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BC54CE5-CF5F-F3E9-DEFE-4BB1E6E81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050" y="4407615"/>
            <a:ext cx="8089900" cy="189460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96311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30C3131-5565-2035-BDC4-CE157FE58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504" y="1136457"/>
            <a:ext cx="6804992" cy="429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82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7693CC8-E24B-040E-BE58-BF5EF5A10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86" y="258418"/>
            <a:ext cx="2944184" cy="174928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34C0FE7-04C4-1044-5A6E-45EA02483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7723" y="1133061"/>
            <a:ext cx="7772400" cy="4748616"/>
          </a:xfrm>
          <a:prstGeom prst="rect">
            <a:avLst/>
          </a:prstGeom>
        </p:spPr>
      </p:pic>
      <p:sp>
        <p:nvSpPr>
          <p:cNvPr id="6" name="Freccia destra 5">
            <a:extLst>
              <a:ext uri="{FF2B5EF4-FFF2-40B4-BE49-F238E27FC236}">
                <a16:creationId xmlns:a16="http://schemas.microsoft.com/office/drawing/2014/main" id="{26A69AD3-0528-13F5-46C8-E1BDE11F8B93}"/>
              </a:ext>
            </a:extLst>
          </p:cNvPr>
          <p:cNvSpPr/>
          <p:nvPr/>
        </p:nvSpPr>
        <p:spPr>
          <a:xfrm>
            <a:off x="1411356" y="3125856"/>
            <a:ext cx="1908314" cy="60628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8EB4A6D-0448-989E-628B-E1F8AFF52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5881678"/>
            <a:ext cx="7676323" cy="909316"/>
          </a:xfrm>
          <a:prstGeom prst="rect">
            <a:avLst/>
          </a:prstGeom>
        </p:spPr>
      </p:pic>
      <p:sp>
        <p:nvSpPr>
          <p:cNvPr id="10" name="Freccia destra 9">
            <a:extLst>
              <a:ext uri="{FF2B5EF4-FFF2-40B4-BE49-F238E27FC236}">
                <a16:creationId xmlns:a16="http://schemas.microsoft.com/office/drawing/2014/main" id="{7BD01249-0769-1B09-14FD-D45EC4C0F93D}"/>
              </a:ext>
            </a:extLst>
          </p:cNvPr>
          <p:cNvSpPr/>
          <p:nvPr/>
        </p:nvSpPr>
        <p:spPr>
          <a:xfrm>
            <a:off x="1411356" y="6033192"/>
            <a:ext cx="1908314" cy="60628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416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382575-D0BB-E8BD-55CF-B80A7BA21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000" b="1" dirty="0" err="1"/>
              <a:t>Indications</a:t>
            </a:r>
            <a:r>
              <a:rPr lang="it-IT" sz="4000" b="1" dirty="0"/>
              <a:t> for OAGB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62DFAE-C9F0-DAF9-F981-1B3AD33AA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802187"/>
          </a:xfrm>
        </p:spPr>
        <p:txBody>
          <a:bodyPr/>
          <a:lstStyle/>
          <a:p>
            <a:r>
              <a:rPr lang="it-IT" dirty="0"/>
              <a:t>For BMI &gt;35 with </a:t>
            </a:r>
            <a:r>
              <a:rPr lang="it-IT" dirty="0" err="1"/>
              <a:t>diabetes</a:t>
            </a:r>
            <a:endParaRPr lang="it-IT" dirty="0"/>
          </a:p>
          <a:p>
            <a:r>
              <a:rPr lang="it-IT" dirty="0"/>
              <a:t>For ages over 24 y</a:t>
            </a:r>
          </a:p>
          <a:p>
            <a:r>
              <a:rPr lang="it-IT" dirty="0"/>
              <a:t>Redo surgery after LSG (with severe GERD) and after GB</a:t>
            </a:r>
          </a:p>
          <a:p>
            <a:pPr marL="0" indent="0" algn="ctr">
              <a:buNone/>
            </a:pPr>
            <a:endParaRPr lang="it-IT" sz="2000" dirty="0"/>
          </a:p>
          <a:p>
            <a:pPr marL="0" indent="0" algn="ctr">
              <a:buNone/>
            </a:pPr>
            <a:r>
              <a:rPr lang="it-IT" sz="4000" dirty="0" err="1"/>
              <a:t>Contraindications</a:t>
            </a:r>
            <a:endParaRPr lang="it-IT" sz="4000" dirty="0"/>
          </a:p>
          <a:p>
            <a:pPr algn="just"/>
            <a:r>
              <a:rPr lang="it-IT" dirty="0" err="1"/>
              <a:t>Barrett’s</a:t>
            </a:r>
            <a:r>
              <a:rPr lang="it-IT" dirty="0"/>
              <a:t> </a:t>
            </a:r>
            <a:r>
              <a:rPr lang="it-IT" dirty="0" err="1"/>
              <a:t>Esophagus</a:t>
            </a:r>
            <a:endParaRPr lang="it-IT" dirty="0"/>
          </a:p>
          <a:p>
            <a:pPr algn="just"/>
            <a:r>
              <a:rPr lang="it-IT" dirty="0"/>
              <a:t>IBD</a:t>
            </a:r>
          </a:p>
          <a:p>
            <a:pPr algn="just"/>
            <a:r>
              <a:rPr lang="it-IT" dirty="0"/>
              <a:t>Severe GERD</a:t>
            </a:r>
          </a:p>
          <a:p>
            <a:pPr algn="just"/>
            <a:r>
              <a:rPr lang="it-IT" dirty="0"/>
              <a:t>Child C </a:t>
            </a:r>
            <a:r>
              <a:rPr lang="it-IT" dirty="0" err="1"/>
              <a:t>liver</a:t>
            </a:r>
            <a:r>
              <a:rPr lang="it-IT" dirty="0"/>
              <a:t> </a:t>
            </a:r>
            <a:r>
              <a:rPr lang="it-IT" dirty="0" err="1"/>
              <a:t>disease</a:t>
            </a:r>
            <a:endParaRPr lang="it-IT" dirty="0"/>
          </a:p>
          <a:p>
            <a:pPr algn="just"/>
            <a:endParaRPr lang="it-IT" dirty="0"/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1830105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8B7113-BA7A-C232-E6C2-F929313D3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Perplessità sulla riapertura dei Servizi, senza un protocollo per la  sicurezza | Superando.it">
            <a:extLst>
              <a:ext uri="{FF2B5EF4-FFF2-40B4-BE49-F238E27FC236}">
                <a16:creationId xmlns:a16="http://schemas.microsoft.com/office/drawing/2014/main" id="{5FD96DB3-28C4-3E69-4E24-A3A662563E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96761"/>
            <a:ext cx="3340100" cy="394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ACBFAC0-3935-2BA2-3872-9AAE9C74F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733" y="1096761"/>
            <a:ext cx="5675956" cy="394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7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4B3E9D-0C1E-B903-6F87-CC2101237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0D9BF17-0F5F-8ECE-9340-58C4CCC02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249" y="2591348"/>
            <a:ext cx="7772400" cy="4282751"/>
          </a:xfrm>
          <a:prstGeom prst="rect">
            <a:avLst/>
          </a:prstGeom>
        </p:spPr>
      </p:pic>
      <p:sp>
        <p:nvSpPr>
          <p:cNvPr id="10" name="Freccia destra 9">
            <a:extLst>
              <a:ext uri="{FF2B5EF4-FFF2-40B4-BE49-F238E27FC236}">
                <a16:creationId xmlns:a16="http://schemas.microsoft.com/office/drawing/2014/main" id="{FB327317-473C-3983-19A1-5D5188E42999}"/>
              </a:ext>
            </a:extLst>
          </p:cNvPr>
          <p:cNvSpPr/>
          <p:nvPr/>
        </p:nvSpPr>
        <p:spPr>
          <a:xfrm>
            <a:off x="405534" y="3229377"/>
            <a:ext cx="1583715" cy="31425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destra 10">
            <a:extLst>
              <a:ext uri="{FF2B5EF4-FFF2-40B4-BE49-F238E27FC236}">
                <a16:creationId xmlns:a16="http://schemas.microsoft.com/office/drawing/2014/main" id="{411C00B9-93C9-F14D-72FC-CFF030077BEE}"/>
              </a:ext>
            </a:extLst>
          </p:cNvPr>
          <p:cNvSpPr/>
          <p:nvPr/>
        </p:nvSpPr>
        <p:spPr>
          <a:xfrm>
            <a:off x="405533" y="3730376"/>
            <a:ext cx="1583715" cy="31425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destra 11">
            <a:extLst>
              <a:ext uri="{FF2B5EF4-FFF2-40B4-BE49-F238E27FC236}">
                <a16:creationId xmlns:a16="http://schemas.microsoft.com/office/drawing/2014/main" id="{84F8FEE6-C7DB-73D6-BA64-0EA01AA6E042}"/>
              </a:ext>
            </a:extLst>
          </p:cNvPr>
          <p:cNvSpPr/>
          <p:nvPr/>
        </p:nvSpPr>
        <p:spPr>
          <a:xfrm>
            <a:off x="405533" y="5468154"/>
            <a:ext cx="1583715" cy="31425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sinistra 12">
            <a:extLst>
              <a:ext uri="{FF2B5EF4-FFF2-40B4-BE49-F238E27FC236}">
                <a16:creationId xmlns:a16="http://schemas.microsoft.com/office/drawing/2014/main" id="{35D3E927-FEEF-498C-248A-210B9D4FE17E}"/>
              </a:ext>
            </a:extLst>
          </p:cNvPr>
          <p:cNvSpPr/>
          <p:nvPr/>
        </p:nvSpPr>
        <p:spPr>
          <a:xfrm>
            <a:off x="9244346" y="3229377"/>
            <a:ext cx="1583715" cy="31425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sinistra 13">
            <a:extLst>
              <a:ext uri="{FF2B5EF4-FFF2-40B4-BE49-F238E27FC236}">
                <a16:creationId xmlns:a16="http://schemas.microsoft.com/office/drawing/2014/main" id="{1B3BB1CD-3E73-865B-E15F-51E8C4A63D04}"/>
              </a:ext>
            </a:extLst>
          </p:cNvPr>
          <p:cNvSpPr/>
          <p:nvPr/>
        </p:nvSpPr>
        <p:spPr>
          <a:xfrm>
            <a:off x="9244346" y="3730377"/>
            <a:ext cx="1583715" cy="31425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sinistra 14">
            <a:extLst>
              <a:ext uri="{FF2B5EF4-FFF2-40B4-BE49-F238E27FC236}">
                <a16:creationId xmlns:a16="http://schemas.microsoft.com/office/drawing/2014/main" id="{B1B508B4-FDF2-64EF-0A48-9ED92F58D8F9}"/>
              </a:ext>
            </a:extLst>
          </p:cNvPr>
          <p:cNvSpPr/>
          <p:nvPr/>
        </p:nvSpPr>
        <p:spPr>
          <a:xfrm>
            <a:off x="9244346" y="5483614"/>
            <a:ext cx="1583715" cy="31425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" name="Segnaposto contenuto 18">
            <a:extLst>
              <a:ext uri="{FF2B5EF4-FFF2-40B4-BE49-F238E27FC236}">
                <a16:creationId xmlns:a16="http://schemas.microsoft.com/office/drawing/2014/main" id="{82FE43DE-A58D-42B6-816B-DAA0585AB1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9248" y="56032"/>
            <a:ext cx="7772400" cy="2777302"/>
          </a:xfrm>
        </p:spPr>
      </p:pic>
    </p:spTree>
    <p:extLst>
      <p:ext uri="{BB962C8B-B14F-4D97-AF65-F5344CB8AC3E}">
        <p14:creationId xmlns:p14="http://schemas.microsoft.com/office/powerpoint/2010/main" val="317838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665977-7BB2-FC35-0D9B-84F1F08A7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err="1"/>
              <a:t>Indications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/>
              <a:t>and </a:t>
            </a:r>
            <a:r>
              <a:rPr lang="it-IT" b="1" dirty="0">
                <a:solidFill>
                  <a:schemeClr val="bg2">
                    <a:lumMod val="50000"/>
                  </a:schemeClr>
                </a:solidFill>
              </a:rPr>
              <a:t>Gray </a:t>
            </a:r>
            <a:r>
              <a:rPr lang="it-IT" b="1" dirty="0" err="1">
                <a:solidFill>
                  <a:schemeClr val="bg2">
                    <a:lumMod val="50000"/>
                  </a:schemeClr>
                </a:solidFill>
              </a:rPr>
              <a:t>areas</a:t>
            </a:r>
            <a:r>
              <a:rPr lang="it-IT" b="1" dirty="0">
                <a:solidFill>
                  <a:schemeClr val="bg2">
                    <a:lumMod val="50000"/>
                  </a:schemeClr>
                </a:solidFill>
              </a:rPr>
              <a:t> 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93E5CE-9987-8C08-7CD8-930815DC4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2784"/>
            <a:ext cx="10515600" cy="1929008"/>
          </a:xfrm>
        </p:spPr>
        <p:txBody>
          <a:bodyPr>
            <a:normAutofit/>
          </a:bodyPr>
          <a:lstStyle/>
          <a:p>
            <a:r>
              <a:rPr lang="it-IT" i="1" dirty="0">
                <a:solidFill>
                  <a:srgbClr val="FF0000"/>
                </a:solidFill>
              </a:rPr>
              <a:t>A</a:t>
            </a:r>
            <a:r>
              <a:rPr lang="it-IT" sz="2800" i="1" dirty="0">
                <a:solidFill>
                  <a:srgbClr val="FF0000"/>
                </a:solidFill>
              </a:rPr>
              <a:t>ppropriate procedure for </a:t>
            </a:r>
            <a:r>
              <a:rPr lang="it-IT" sz="2800" i="1" dirty="0" err="1">
                <a:solidFill>
                  <a:srgbClr val="FF0000"/>
                </a:solidFill>
              </a:rPr>
              <a:t>all</a:t>
            </a:r>
            <a:r>
              <a:rPr lang="it-IT" sz="2800" i="1" dirty="0">
                <a:solidFill>
                  <a:srgbClr val="FF0000"/>
                </a:solidFill>
              </a:rPr>
              <a:t> ages over 24 y (</a:t>
            </a:r>
            <a:r>
              <a:rPr lang="it-IT" sz="2800" i="1" dirty="0" err="1">
                <a:solidFill>
                  <a:srgbClr val="FF0000"/>
                </a:solidFill>
              </a:rPr>
              <a:t>Ifso</a:t>
            </a:r>
            <a:r>
              <a:rPr lang="it-IT" sz="2800" i="1" dirty="0">
                <a:solidFill>
                  <a:srgbClr val="FF0000"/>
                </a:solidFill>
              </a:rPr>
              <a:t> Consensus 2020)</a:t>
            </a:r>
          </a:p>
          <a:p>
            <a:pPr marL="0" indent="0">
              <a:buNone/>
            </a:pPr>
            <a:endParaRPr lang="it-IT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…and for future therapy with </a:t>
            </a:r>
            <a:r>
              <a:rPr lang="it-IT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antiplatelet</a:t>
            </a:r>
            <a: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it-IT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asa</a:t>
            </a:r>
            <a: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therapy?</a:t>
            </a:r>
          </a:p>
          <a:p>
            <a:pPr marL="0" indent="0">
              <a:buNone/>
            </a:pPr>
            <a:endParaRPr lang="it-IT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D7CA8FA-8142-0D28-F9F7-CC87BEA96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807" y="1290503"/>
            <a:ext cx="7674385" cy="556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7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665977-7BB2-FC35-0D9B-84F1F08A7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err="1"/>
              <a:t>Indications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/>
              <a:t>and </a:t>
            </a:r>
            <a:r>
              <a:rPr lang="it-IT" b="1" dirty="0">
                <a:solidFill>
                  <a:schemeClr val="bg2">
                    <a:lumMod val="50000"/>
                  </a:schemeClr>
                </a:solidFill>
              </a:rPr>
              <a:t>Gray </a:t>
            </a:r>
            <a:r>
              <a:rPr lang="it-IT" b="1" dirty="0" err="1">
                <a:solidFill>
                  <a:schemeClr val="bg2">
                    <a:lumMod val="50000"/>
                  </a:schemeClr>
                </a:solidFill>
              </a:rPr>
              <a:t>areas</a:t>
            </a:r>
            <a:r>
              <a:rPr lang="it-IT" b="1" dirty="0">
                <a:solidFill>
                  <a:schemeClr val="bg2">
                    <a:lumMod val="50000"/>
                  </a:schemeClr>
                </a:solidFill>
              </a:rPr>
              <a:t> 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93E5CE-9987-8C08-7CD8-930815DC4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9216"/>
            <a:ext cx="10515600" cy="31970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it-IT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sz="3600" i="1" dirty="0">
                <a:solidFill>
                  <a:srgbClr val="FF0000"/>
                </a:solidFill>
              </a:rPr>
              <a:t>The </a:t>
            </a:r>
            <a:r>
              <a:rPr lang="it-IT" sz="3600" i="1" dirty="0" err="1">
                <a:solidFill>
                  <a:srgbClr val="FF0000"/>
                </a:solidFill>
              </a:rPr>
              <a:t>effect</a:t>
            </a:r>
            <a:r>
              <a:rPr lang="it-IT" sz="3600" i="1" dirty="0">
                <a:solidFill>
                  <a:srgbClr val="FF0000"/>
                </a:solidFill>
              </a:rPr>
              <a:t> on </a:t>
            </a:r>
            <a:r>
              <a:rPr lang="it-IT" sz="3600" i="1" dirty="0" err="1">
                <a:solidFill>
                  <a:srgbClr val="FF0000"/>
                </a:solidFill>
              </a:rPr>
              <a:t>nutritional</a:t>
            </a:r>
            <a:r>
              <a:rPr lang="it-IT" sz="3600" i="1" dirty="0">
                <a:solidFill>
                  <a:srgbClr val="FF0000"/>
                </a:solidFill>
              </a:rPr>
              <a:t> </a:t>
            </a:r>
            <a:r>
              <a:rPr lang="it-IT" sz="3600" i="1" dirty="0" err="1">
                <a:solidFill>
                  <a:srgbClr val="FF0000"/>
                </a:solidFill>
              </a:rPr>
              <a:t>deficiencies</a:t>
            </a:r>
            <a:r>
              <a:rPr lang="it-IT" sz="3600" i="1" dirty="0">
                <a:solidFill>
                  <a:srgbClr val="FF0000"/>
                </a:solidFill>
              </a:rPr>
              <a:t> are </a:t>
            </a:r>
            <a:r>
              <a:rPr lang="it-IT" sz="3600" i="1" dirty="0" err="1">
                <a:solidFill>
                  <a:srgbClr val="FF0000"/>
                </a:solidFill>
              </a:rPr>
              <a:t>controversial</a:t>
            </a:r>
            <a:r>
              <a:rPr lang="it-IT" sz="3600" i="1" dirty="0">
                <a:solidFill>
                  <a:srgbClr val="FF0000"/>
                </a:solidFill>
              </a:rPr>
              <a:t> (EAES guidelines 2020)</a:t>
            </a:r>
          </a:p>
          <a:p>
            <a:pPr marL="0" indent="0">
              <a:buNone/>
            </a:pPr>
            <a:r>
              <a:rPr lang="it-IT" sz="3600" i="1" dirty="0">
                <a:solidFill>
                  <a:srgbClr val="FF0000"/>
                </a:solidFill>
              </a:rPr>
              <a:t>				</a:t>
            </a:r>
          </a:p>
          <a:p>
            <a:pPr marL="0" indent="0">
              <a:buNone/>
            </a:pPr>
            <a:r>
              <a:rPr lang="it-IT" sz="3600" i="1" dirty="0">
                <a:solidFill>
                  <a:srgbClr val="FF0000"/>
                </a:solidFill>
              </a:rPr>
              <a:t>	</a:t>
            </a:r>
            <a:r>
              <a:rPr lang="it-IT" sz="3600" i="1" dirty="0"/>
              <a:t>- </a:t>
            </a:r>
            <a:r>
              <a:rPr lang="it-IT" sz="3600" i="1" dirty="0" err="1">
                <a:solidFill>
                  <a:srgbClr val="FF0000"/>
                </a:solidFill>
              </a:rPr>
              <a:t>controversial</a:t>
            </a:r>
            <a:r>
              <a:rPr lang="it-IT" sz="3600" i="1" dirty="0">
                <a:solidFill>
                  <a:srgbClr val="FF0000"/>
                </a:solidFill>
              </a:rPr>
              <a:t> </a:t>
            </a:r>
            <a:r>
              <a:rPr lang="it-IT" sz="3600" i="1" dirty="0" err="1"/>
              <a:t>lenght</a:t>
            </a:r>
            <a:r>
              <a:rPr lang="it-IT" sz="3600" i="1" dirty="0"/>
              <a:t> of BPL </a:t>
            </a:r>
          </a:p>
          <a:p>
            <a:pPr marL="0" indent="0">
              <a:buNone/>
            </a:pPr>
            <a:r>
              <a:rPr lang="it-IT" sz="3600" i="1" dirty="0">
                <a:solidFill>
                  <a:srgbClr val="FF0000"/>
                </a:solidFill>
              </a:rPr>
              <a:t>	</a:t>
            </a:r>
          </a:p>
          <a:p>
            <a:pPr marL="0" indent="0">
              <a:buNone/>
            </a:pPr>
            <a:r>
              <a:rPr lang="it-IT" sz="3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it-IT" sz="3600" i="1" dirty="0"/>
              <a:t>- </a:t>
            </a:r>
            <a:r>
              <a:rPr lang="it-IT" sz="3600" i="1" dirty="0" err="1"/>
              <a:t>liver</a:t>
            </a:r>
            <a:r>
              <a:rPr lang="it-IT" sz="3600" i="1" dirty="0"/>
              <a:t> </a:t>
            </a:r>
            <a:r>
              <a:rPr lang="it-IT" sz="3600" i="1" dirty="0" err="1"/>
              <a:t>failure</a:t>
            </a:r>
            <a:r>
              <a:rPr lang="it-IT" sz="3600" i="1" dirty="0"/>
              <a:t> </a:t>
            </a:r>
          </a:p>
          <a:p>
            <a:pPr marL="0" indent="0">
              <a:buNone/>
            </a:pPr>
            <a:endParaRPr lang="it-IT" sz="3600" i="1" dirty="0"/>
          </a:p>
          <a:p>
            <a:pPr marL="0" indent="0">
              <a:buNone/>
            </a:pPr>
            <a:r>
              <a:rPr lang="it-IT" sz="3600" i="1" dirty="0"/>
              <a:t>	- </a:t>
            </a:r>
            <a:r>
              <a:rPr lang="it-IT" sz="3600" i="1" dirty="0" err="1"/>
              <a:t>nulliparous</a:t>
            </a:r>
            <a:r>
              <a:rPr lang="it-IT" sz="3600" i="1" dirty="0"/>
              <a:t> women? </a:t>
            </a:r>
            <a: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  <a:p>
            <a:endParaRPr lang="it-IT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it-IT" sz="2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it-IT" sz="2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0A3A1CB-A374-D0A1-8E66-2C036F18E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285" y="4286662"/>
            <a:ext cx="5841304" cy="230642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365280C-EE56-18A3-4DF2-F091DD2F6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81" y="4647156"/>
            <a:ext cx="5841304" cy="206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47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665977-7BB2-FC35-0D9B-84F1F08A7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err="1"/>
              <a:t>Indications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/>
              <a:t>and </a:t>
            </a:r>
            <a:r>
              <a:rPr lang="it-IT" b="1" dirty="0">
                <a:solidFill>
                  <a:schemeClr val="bg2">
                    <a:lumMod val="50000"/>
                  </a:schemeClr>
                </a:solidFill>
              </a:rPr>
              <a:t>Gray </a:t>
            </a:r>
            <a:r>
              <a:rPr lang="it-IT" b="1" dirty="0" err="1">
                <a:solidFill>
                  <a:schemeClr val="bg2">
                    <a:lumMod val="50000"/>
                  </a:schemeClr>
                </a:solidFill>
              </a:rPr>
              <a:t>areas</a:t>
            </a:r>
            <a:r>
              <a:rPr lang="it-IT" b="1" dirty="0">
                <a:solidFill>
                  <a:schemeClr val="bg2">
                    <a:lumMod val="50000"/>
                  </a:schemeClr>
                </a:solidFill>
              </a:rPr>
              <a:t> 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93E5CE-9987-8C08-7CD8-930815DC4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i="1" dirty="0"/>
              <a:t>	</a:t>
            </a:r>
          </a:p>
          <a:p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i="1" dirty="0">
                <a:solidFill>
                  <a:srgbClr val="FF0000"/>
                </a:solidFill>
              </a:rPr>
              <a:t>Not </a:t>
            </a:r>
            <a:r>
              <a:rPr lang="it-IT" i="1" dirty="0" err="1">
                <a:solidFill>
                  <a:srgbClr val="FF0000"/>
                </a:solidFill>
              </a:rPr>
              <a:t>recommended</a:t>
            </a:r>
            <a:r>
              <a:rPr lang="it-IT" i="1" dirty="0">
                <a:solidFill>
                  <a:srgbClr val="FF0000"/>
                </a:solidFill>
              </a:rPr>
              <a:t> for </a:t>
            </a:r>
            <a:r>
              <a:rPr lang="it-IT" i="1" dirty="0" err="1">
                <a:solidFill>
                  <a:srgbClr val="FF0000"/>
                </a:solidFill>
              </a:rPr>
              <a:t>active</a:t>
            </a:r>
            <a:r>
              <a:rPr lang="it-IT" i="1" dirty="0">
                <a:solidFill>
                  <a:srgbClr val="FF0000"/>
                </a:solidFill>
              </a:rPr>
              <a:t> </a:t>
            </a:r>
            <a:r>
              <a:rPr lang="it-IT" i="1" dirty="0" err="1">
                <a:solidFill>
                  <a:srgbClr val="FF0000"/>
                </a:solidFill>
              </a:rPr>
              <a:t>smokers</a:t>
            </a:r>
            <a:r>
              <a:rPr lang="it-IT" i="1" dirty="0">
                <a:solidFill>
                  <a:srgbClr val="FF0000"/>
                </a:solidFill>
              </a:rPr>
              <a:t> (</a:t>
            </a:r>
            <a:r>
              <a:rPr lang="it-IT" i="1" dirty="0" err="1">
                <a:solidFill>
                  <a:srgbClr val="FF0000"/>
                </a:solidFill>
              </a:rPr>
              <a:t>Ifso</a:t>
            </a:r>
            <a:r>
              <a:rPr lang="it-IT" i="1" dirty="0">
                <a:solidFill>
                  <a:srgbClr val="FF0000"/>
                </a:solidFill>
              </a:rPr>
              <a:t> Consensus 2020)</a:t>
            </a:r>
          </a:p>
          <a:p>
            <a:pPr marL="0" indent="0">
              <a:buNone/>
            </a:pP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…the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majority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surgeons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(78%)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not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offer</a:t>
            </a:r>
            <a:r>
              <a:rPr lang="it-IT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OAGB </a:t>
            </a:r>
          </a:p>
          <a:p>
            <a:pPr marL="914400" lvl="2" indent="0">
              <a:buNone/>
            </a:pPr>
            <a:endParaRPr lang="it-IT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  <a:p>
            <a:endParaRPr lang="it-IT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it-IT" sz="2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it-IT" sz="2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15E8573-3E5E-3F4E-44CC-295F90AC7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285" y="4286662"/>
            <a:ext cx="5841304" cy="230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790C61-2C84-39D9-96DD-E66DC851A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Obese </a:t>
            </a:r>
            <a:r>
              <a:rPr lang="it-IT" dirty="0" err="1"/>
              <a:t>smokers</a:t>
            </a:r>
            <a:r>
              <a:rPr lang="it-IT" dirty="0"/>
              <a:t> </a:t>
            </a:r>
            <a:r>
              <a:rPr lang="it-IT" dirty="0" err="1"/>
              <a:t>patients</a:t>
            </a:r>
            <a:r>
              <a:rPr lang="it-IT" dirty="0"/>
              <a:t>…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E9155F6-B268-8999-9B4A-89EF980833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5732" y="2101078"/>
            <a:ext cx="5705171" cy="4262144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0EAB0EC-E481-1E38-7927-A7A1006CF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984" y="2101078"/>
            <a:ext cx="5389845" cy="3641725"/>
          </a:xfrm>
          <a:prstGeom prst="rect">
            <a:avLst/>
          </a:prstGeom>
        </p:spPr>
      </p:pic>
      <p:sp>
        <p:nvSpPr>
          <p:cNvPr id="15" name="Per 14">
            <a:extLst>
              <a:ext uri="{FF2B5EF4-FFF2-40B4-BE49-F238E27FC236}">
                <a16:creationId xmlns:a16="http://schemas.microsoft.com/office/drawing/2014/main" id="{DD154569-7BB4-84F4-DD3C-3E0CA1AC1975}"/>
              </a:ext>
            </a:extLst>
          </p:cNvPr>
          <p:cNvSpPr/>
          <p:nvPr/>
        </p:nvSpPr>
        <p:spPr>
          <a:xfrm>
            <a:off x="1390390" y="2492517"/>
            <a:ext cx="3929518" cy="333483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Segnaposto contenuto 4">
            <a:extLst>
              <a:ext uri="{FF2B5EF4-FFF2-40B4-BE49-F238E27FC236}">
                <a16:creationId xmlns:a16="http://schemas.microsoft.com/office/drawing/2014/main" id="{336890B3-7AC0-5EBF-EC73-28B7AEA23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590" y="558028"/>
            <a:ext cx="8624820" cy="308610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8EAF2823-9055-F275-1586-2D34E2DCA9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590" y="3644128"/>
            <a:ext cx="8624820" cy="155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9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26F2D9C7-8C4A-D05E-8D3C-77496AF3A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4422" y="0"/>
            <a:ext cx="7343155" cy="1600200"/>
          </a:xfrm>
        </p:spPr>
        <p:txBody>
          <a:bodyPr/>
          <a:lstStyle/>
          <a:p>
            <a:br>
              <a:rPr lang="it-IT" dirty="0"/>
            </a:b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CE7B8EE-C6E6-98CC-9038-E29A46099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600" y="2499476"/>
            <a:ext cx="7391400" cy="37211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10BC6D4-0A0B-3D53-5A52-14B975CB0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599" y="392532"/>
            <a:ext cx="7772400" cy="1455880"/>
          </a:xfrm>
          <a:prstGeom prst="rect">
            <a:avLst/>
          </a:prstGeom>
        </p:spPr>
      </p:pic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71DCFE1C-9909-B9B0-1980-3DA151DE2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8304" y="548640"/>
            <a:ext cx="3636296" cy="5203481"/>
          </a:xfrm>
        </p:spPr>
        <p:txBody>
          <a:bodyPr>
            <a:normAutofit/>
          </a:bodyPr>
          <a:lstStyle/>
          <a:p>
            <a:pPr algn="just"/>
            <a:r>
              <a:rPr lang="it-IT" sz="3200" dirty="0"/>
              <a:t>1997:</a:t>
            </a:r>
          </a:p>
          <a:p>
            <a:pPr algn="just"/>
            <a:r>
              <a:rPr lang="it-IT" sz="3200" dirty="0" err="1"/>
              <a:t>R.Rutledge</a:t>
            </a:r>
            <a:r>
              <a:rPr lang="it-IT" sz="3200" dirty="0"/>
              <a:t> </a:t>
            </a:r>
          </a:p>
          <a:p>
            <a:pPr algn="just"/>
            <a:r>
              <a:rPr lang="it-IT" sz="3200" dirty="0"/>
              <a:t>MGB</a:t>
            </a:r>
          </a:p>
          <a:p>
            <a:pPr algn="just"/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789557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5EA0EE-92FF-FE1F-844D-06E20C158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2945" y="1579293"/>
            <a:ext cx="4149289" cy="369941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it-IT" sz="4000" b="1" dirty="0"/>
            </a:br>
            <a:br>
              <a:rPr lang="it-IT" sz="4000" b="1" dirty="0"/>
            </a:br>
            <a:br>
              <a:rPr lang="it-IT" sz="4000" b="1" dirty="0"/>
            </a:br>
            <a:br>
              <a:rPr lang="it-IT" sz="3600" b="1" dirty="0"/>
            </a:br>
            <a:br>
              <a:rPr lang="it-IT" sz="3600" b="1" dirty="0"/>
            </a:br>
            <a:r>
              <a:rPr lang="it-IT" sz="6700" b="1" dirty="0">
                <a:solidFill>
                  <a:srgbClr val="FF0000"/>
                </a:solidFill>
              </a:rPr>
              <a:t>Grazie</a:t>
            </a:r>
            <a:br>
              <a:rPr lang="it-IT" sz="4000" b="1" dirty="0"/>
            </a:br>
            <a:br>
              <a:rPr lang="it-IT" b="1" dirty="0"/>
            </a:br>
            <a:endParaRPr lang="it-IT" b="1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F67F7AE-BAFE-5051-D890-2D4DA8D90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05" y="62345"/>
            <a:ext cx="4920712" cy="673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60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801A64-9A1A-C73C-4D0F-E026778AF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3304A1-A8CB-D4C0-77EA-B416F07D3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1273"/>
            <a:ext cx="10515600" cy="58022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/>
              <a:t>1997: mini </a:t>
            </a:r>
            <a:r>
              <a:rPr lang="it-IT" dirty="0" err="1"/>
              <a:t>gastric</a:t>
            </a:r>
            <a:r>
              <a:rPr lang="it-IT" dirty="0"/>
              <a:t> bypass (MGB) 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2002: one </a:t>
            </a:r>
            <a:r>
              <a:rPr lang="it-IT" dirty="0" err="1"/>
              <a:t>anastomosis</a:t>
            </a:r>
            <a:r>
              <a:rPr lang="it-IT" dirty="0"/>
              <a:t> </a:t>
            </a:r>
            <a:r>
              <a:rPr lang="it-IT" dirty="0" err="1"/>
              <a:t>gastric</a:t>
            </a:r>
            <a:r>
              <a:rPr lang="it-IT" dirty="0"/>
              <a:t> bypass (OAGB)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Single </a:t>
            </a:r>
            <a:r>
              <a:rPr lang="it-IT" dirty="0" err="1"/>
              <a:t>anastomosis</a:t>
            </a:r>
            <a:r>
              <a:rPr lang="it-IT" dirty="0"/>
              <a:t> </a:t>
            </a:r>
            <a:r>
              <a:rPr lang="it-IT" dirty="0" err="1"/>
              <a:t>gastric</a:t>
            </a:r>
            <a:r>
              <a:rPr lang="it-IT" dirty="0"/>
              <a:t> bypass (SAGB)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Omega loop </a:t>
            </a:r>
            <a:r>
              <a:rPr lang="it-IT" dirty="0" err="1"/>
              <a:t>gastric</a:t>
            </a:r>
            <a:r>
              <a:rPr lang="it-IT" dirty="0"/>
              <a:t> bypass (OLGB)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2013: mini </a:t>
            </a:r>
            <a:r>
              <a:rPr lang="it-IT" dirty="0" err="1"/>
              <a:t>gastric</a:t>
            </a:r>
            <a:r>
              <a:rPr lang="it-IT" dirty="0"/>
              <a:t> bypass-one </a:t>
            </a:r>
            <a:r>
              <a:rPr lang="it-IT" dirty="0" err="1"/>
              <a:t>anastomosis</a:t>
            </a:r>
            <a:r>
              <a:rPr lang="it-IT" dirty="0"/>
              <a:t> </a:t>
            </a:r>
            <a:r>
              <a:rPr lang="it-IT" dirty="0" err="1"/>
              <a:t>gastric</a:t>
            </a:r>
            <a:r>
              <a:rPr lang="it-IT" dirty="0"/>
              <a:t> bypass (MGB-OAGB)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2018 IFSO position </a:t>
            </a:r>
            <a:r>
              <a:rPr lang="it-IT" dirty="0" err="1"/>
              <a:t>statement</a:t>
            </a:r>
            <a:r>
              <a:rPr lang="it-IT" dirty="0"/>
              <a:t>: </a:t>
            </a:r>
            <a:r>
              <a:rPr lang="it-IT" u="sng" dirty="0"/>
              <a:t>one </a:t>
            </a:r>
            <a:r>
              <a:rPr lang="it-IT" u="sng" dirty="0" err="1"/>
              <a:t>anastomosis</a:t>
            </a:r>
            <a:r>
              <a:rPr lang="it-IT" u="sng" dirty="0"/>
              <a:t> </a:t>
            </a:r>
            <a:r>
              <a:rPr lang="it-IT" u="sng" dirty="0" err="1"/>
              <a:t>gastric</a:t>
            </a:r>
            <a:r>
              <a:rPr lang="it-IT" u="sng" dirty="0"/>
              <a:t> bypass (OAGB)</a:t>
            </a:r>
          </a:p>
          <a:p>
            <a:pPr marL="0" indent="0" algn="ctr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1433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8AD498-E855-DA12-EAC1-F4FEAAE83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E78385D-54F5-5545-0706-15C595906D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8267" y="451763"/>
            <a:ext cx="5215466" cy="1325564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070B05B-C6EF-A37C-050B-0914008B9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0" y="2021131"/>
            <a:ext cx="7772400" cy="205373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FF0514F-E0F7-E40D-6040-B8CDB6084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0" y="4074870"/>
            <a:ext cx="7772400" cy="201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2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BEE013-25D5-9FDA-7F88-B203F1434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OAGB </a:t>
            </a:r>
            <a:r>
              <a:rPr lang="it-IT" b="1" dirty="0" err="1"/>
              <a:t>strenghts</a:t>
            </a:r>
            <a:r>
              <a:rPr lang="it-IT" b="1" dirty="0"/>
              <a:t> on RYGBP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E16480-2F5E-DCF1-AED7-4A81EB0B4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3600" dirty="0" err="1"/>
              <a:t>Less</a:t>
            </a:r>
            <a:r>
              <a:rPr lang="it-IT" sz="3600" dirty="0"/>
              <a:t> </a:t>
            </a:r>
            <a:r>
              <a:rPr lang="it-IT" sz="3600" dirty="0" err="1"/>
              <a:t>demanding</a:t>
            </a:r>
            <a:r>
              <a:rPr lang="it-IT" sz="3600" dirty="0"/>
              <a:t> technical challenges</a:t>
            </a:r>
          </a:p>
          <a:p>
            <a:endParaRPr lang="it-IT" sz="3600" dirty="0"/>
          </a:p>
          <a:p>
            <a:r>
              <a:rPr lang="it-IT" sz="3600" dirty="0"/>
              <a:t>Shorter operative time</a:t>
            </a:r>
          </a:p>
          <a:p>
            <a:endParaRPr lang="it-IT" sz="3600" dirty="0"/>
          </a:p>
          <a:p>
            <a:r>
              <a:rPr lang="it-IT" sz="3600" dirty="0"/>
              <a:t>Shorter learning curve</a:t>
            </a:r>
          </a:p>
          <a:p>
            <a:endParaRPr lang="it-IT" sz="3600" dirty="0"/>
          </a:p>
          <a:p>
            <a:r>
              <a:rPr lang="it-IT" sz="3600" dirty="0" err="1"/>
              <a:t>Significant</a:t>
            </a:r>
            <a:r>
              <a:rPr lang="it-IT" sz="3600" dirty="0"/>
              <a:t> EWL and </a:t>
            </a:r>
            <a:r>
              <a:rPr lang="it-IT" sz="3600" dirty="0" err="1"/>
              <a:t>resolution</a:t>
            </a:r>
            <a:r>
              <a:rPr lang="it-IT" sz="3600" dirty="0"/>
              <a:t> rate for </a:t>
            </a:r>
            <a:r>
              <a:rPr lang="it-IT" sz="3600" dirty="0" err="1"/>
              <a:t>type</a:t>
            </a:r>
            <a:r>
              <a:rPr lang="it-IT" sz="3600" dirty="0"/>
              <a:t> II </a:t>
            </a:r>
            <a:r>
              <a:rPr lang="it-IT" sz="3600" dirty="0" err="1"/>
              <a:t>diabetes</a:t>
            </a:r>
            <a:endParaRPr lang="it-IT" sz="3600" dirty="0"/>
          </a:p>
          <a:p>
            <a:endParaRPr lang="it-IT" sz="3600" dirty="0"/>
          </a:p>
          <a:p>
            <a:endParaRPr lang="it-IT" sz="3600" dirty="0"/>
          </a:p>
          <a:p>
            <a:endParaRPr lang="it-IT" sz="3600" dirty="0"/>
          </a:p>
          <a:p>
            <a:endParaRPr lang="it-IT" sz="36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4496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64D090-5F71-FE11-F252-010F0D29A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A700B1E-5D3C-EFB8-A98C-8D96E71A9C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9014" y="365125"/>
            <a:ext cx="8033971" cy="3043093"/>
          </a:xfr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2299556-ED71-D7E3-A8DC-4B78916EE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799" y="3408218"/>
            <a:ext cx="7772400" cy="340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33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5FED5F-F7D0-171B-B760-67E6A1D1D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1737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- </a:t>
            </a:r>
            <a:r>
              <a:rPr lang="it-IT" i="1" dirty="0" err="1"/>
              <a:t>accetable</a:t>
            </a:r>
            <a:r>
              <a:rPr lang="it-IT" i="1" dirty="0"/>
              <a:t> </a:t>
            </a:r>
            <a:r>
              <a:rPr lang="it-IT" i="1" dirty="0" err="1"/>
              <a:t>surgical</a:t>
            </a:r>
            <a:r>
              <a:rPr lang="it-IT" i="1" dirty="0"/>
              <a:t> option for:</a:t>
            </a:r>
          </a:p>
          <a:p>
            <a:pPr marL="0" indent="0">
              <a:buNone/>
            </a:pPr>
            <a:r>
              <a:rPr lang="it-IT" i="1" dirty="0"/>
              <a:t>	</a:t>
            </a:r>
            <a:r>
              <a:rPr lang="it-IT" i="1" dirty="0" err="1"/>
              <a:t>suitable</a:t>
            </a:r>
            <a:r>
              <a:rPr lang="it-IT" i="1" dirty="0"/>
              <a:t> </a:t>
            </a:r>
            <a:r>
              <a:rPr lang="it-IT" i="1" dirty="0" err="1"/>
              <a:t>young</a:t>
            </a:r>
            <a:r>
              <a:rPr lang="it-IT" i="1" dirty="0"/>
              <a:t> </a:t>
            </a:r>
            <a:r>
              <a:rPr lang="it-IT" i="1" dirty="0" err="1"/>
              <a:t>adults</a:t>
            </a:r>
            <a:endParaRPr lang="it-IT" i="1" dirty="0"/>
          </a:p>
          <a:p>
            <a:pPr marL="0" indent="0">
              <a:buNone/>
            </a:pPr>
            <a:r>
              <a:rPr lang="it-IT" i="1" dirty="0"/>
              <a:t>	</a:t>
            </a:r>
            <a:r>
              <a:rPr lang="it-IT" i="1" dirty="0" err="1"/>
              <a:t>suitable</a:t>
            </a:r>
            <a:r>
              <a:rPr lang="it-IT" i="1" dirty="0"/>
              <a:t> </a:t>
            </a:r>
            <a:r>
              <a:rPr lang="it-IT" i="1" dirty="0" err="1"/>
              <a:t>elderly</a:t>
            </a:r>
            <a:r>
              <a:rPr lang="it-IT" i="1" dirty="0"/>
              <a:t> </a:t>
            </a:r>
            <a:r>
              <a:rPr lang="it-IT" i="1" dirty="0" err="1"/>
              <a:t>patients</a:t>
            </a:r>
            <a:endParaRPr lang="it-IT" i="1" dirty="0"/>
          </a:p>
          <a:p>
            <a:pPr marL="0" indent="0">
              <a:buNone/>
            </a:pPr>
            <a:r>
              <a:rPr lang="it-IT" i="1" dirty="0"/>
              <a:t>	</a:t>
            </a:r>
            <a:r>
              <a:rPr lang="it-IT" i="1" dirty="0" err="1"/>
              <a:t>suitable</a:t>
            </a:r>
            <a:r>
              <a:rPr lang="it-IT" i="1" dirty="0"/>
              <a:t> </a:t>
            </a:r>
            <a:r>
              <a:rPr lang="it-IT" i="1" dirty="0" err="1"/>
              <a:t>patients</a:t>
            </a:r>
            <a:r>
              <a:rPr lang="it-IT" i="1" dirty="0"/>
              <a:t> with mild to moderate hiatus </a:t>
            </a:r>
            <a:r>
              <a:rPr lang="it-IT" i="1" dirty="0" err="1"/>
              <a:t>hernia</a:t>
            </a:r>
            <a:r>
              <a:rPr lang="it-IT" i="1" dirty="0"/>
              <a:t> (&lt;4 cm)</a:t>
            </a:r>
          </a:p>
          <a:p>
            <a:pPr marL="0" indent="0">
              <a:buNone/>
            </a:pPr>
            <a:r>
              <a:rPr lang="it-IT" i="1" dirty="0"/>
              <a:t>	</a:t>
            </a:r>
            <a:r>
              <a:rPr lang="it-IT" i="1" dirty="0" err="1"/>
              <a:t>vegetarian</a:t>
            </a:r>
            <a:r>
              <a:rPr lang="it-IT" i="1" dirty="0"/>
              <a:t> </a:t>
            </a:r>
            <a:r>
              <a:rPr lang="it-IT" i="1" dirty="0" err="1"/>
              <a:t>patients</a:t>
            </a:r>
            <a:endParaRPr lang="it-IT" i="1" dirty="0"/>
          </a:p>
          <a:p>
            <a:pPr marL="0" indent="0">
              <a:buNone/>
            </a:pPr>
            <a:r>
              <a:rPr lang="it-IT" i="1" dirty="0"/>
              <a:t>	Child A </a:t>
            </a:r>
            <a:r>
              <a:rPr lang="it-IT" i="1" dirty="0" err="1"/>
              <a:t>cirrhosis</a:t>
            </a:r>
            <a:r>
              <a:rPr lang="it-IT" i="1" dirty="0"/>
              <a:t> of the </a:t>
            </a:r>
            <a:r>
              <a:rPr lang="it-IT" i="1" dirty="0" err="1"/>
              <a:t>liver</a:t>
            </a:r>
            <a:r>
              <a:rPr lang="it-IT" i="1" dirty="0"/>
              <a:t> (</a:t>
            </a:r>
            <a:r>
              <a:rPr lang="it-IT" i="1" dirty="0" err="1"/>
              <a:t>without</a:t>
            </a:r>
            <a:r>
              <a:rPr lang="it-IT" i="1" dirty="0"/>
              <a:t> </a:t>
            </a:r>
            <a:r>
              <a:rPr lang="it-IT" i="1" dirty="0" err="1"/>
              <a:t>portal</a:t>
            </a:r>
            <a:r>
              <a:rPr lang="it-IT" i="1" dirty="0"/>
              <a:t> </a:t>
            </a:r>
            <a:r>
              <a:rPr lang="it-IT" i="1" dirty="0" err="1"/>
              <a:t>hypertension</a:t>
            </a:r>
            <a:r>
              <a:rPr lang="it-IT" i="1" dirty="0"/>
              <a:t>)</a:t>
            </a:r>
          </a:p>
          <a:p>
            <a:pPr marL="0" indent="0">
              <a:buNone/>
            </a:pPr>
            <a:r>
              <a:rPr lang="it-IT" i="1" dirty="0"/>
              <a:t>-</a:t>
            </a:r>
            <a:r>
              <a:rPr lang="it-IT" i="1" dirty="0" err="1"/>
              <a:t>smokers</a:t>
            </a:r>
            <a:r>
              <a:rPr lang="it-IT" i="1" dirty="0"/>
              <a:t> </a:t>
            </a:r>
            <a:r>
              <a:rPr lang="it-IT" i="1" dirty="0" err="1"/>
              <a:t>have</a:t>
            </a:r>
            <a:r>
              <a:rPr lang="it-IT" i="1" dirty="0"/>
              <a:t> </a:t>
            </a:r>
            <a:r>
              <a:rPr lang="it-IT" i="1" dirty="0" err="1"/>
              <a:t>higher</a:t>
            </a:r>
            <a:r>
              <a:rPr lang="it-IT" i="1" dirty="0"/>
              <a:t> risk of </a:t>
            </a:r>
            <a:r>
              <a:rPr lang="it-IT" i="1" dirty="0" err="1"/>
              <a:t>marginal</a:t>
            </a:r>
            <a:r>
              <a:rPr lang="it-IT" i="1" dirty="0"/>
              <a:t> </a:t>
            </a:r>
            <a:r>
              <a:rPr lang="it-IT" i="1" dirty="0" err="1"/>
              <a:t>ulcer</a:t>
            </a:r>
            <a:r>
              <a:rPr lang="it-IT" i="1" dirty="0"/>
              <a:t> and </a:t>
            </a:r>
            <a:r>
              <a:rPr lang="it-IT" i="1" dirty="0" err="1"/>
              <a:t>other</a:t>
            </a:r>
            <a:r>
              <a:rPr lang="it-IT" i="1" dirty="0"/>
              <a:t> </a:t>
            </a:r>
            <a:r>
              <a:rPr lang="it-IT" i="1" dirty="0" err="1"/>
              <a:t>complications</a:t>
            </a:r>
            <a:endParaRPr lang="it-IT" i="1" dirty="0"/>
          </a:p>
          <a:p>
            <a:pPr marL="0" indent="0">
              <a:buNone/>
            </a:pPr>
            <a:endParaRPr lang="it-IT" i="1" dirty="0"/>
          </a:p>
        </p:txBody>
      </p:sp>
      <p:pic>
        <p:nvPicPr>
          <p:cNvPr id="4" name="Segnaposto contenuto 4">
            <a:extLst>
              <a:ext uri="{FF2B5EF4-FFF2-40B4-BE49-F238E27FC236}">
                <a16:creationId xmlns:a16="http://schemas.microsoft.com/office/drawing/2014/main" id="{C11FFE80-644E-6BD3-9839-FDBDD42B7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6991" y="365125"/>
            <a:ext cx="6738018" cy="2078817"/>
          </a:xfrm>
        </p:spPr>
      </p:pic>
      <p:pic>
        <p:nvPicPr>
          <p:cNvPr id="7" name="Segnaposto contenuto 4">
            <a:extLst>
              <a:ext uri="{FF2B5EF4-FFF2-40B4-BE49-F238E27FC236}">
                <a16:creationId xmlns:a16="http://schemas.microsoft.com/office/drawing/2014/main" id="{59B3989D-3FDA-CF94-8049-9E0479C86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9014" y="365126"/>
            <a:ext cx="8033971" cy="2328648"/>
          </a:xfrm>
        </p:spPr>
      </p:pic>
      <p:pic>
        <p:nvPicPr>
          <p:cNvPr id="8" name="Segnaposto contenuto 4">
            <a:extLst>
              <a:ext uri="{FF2B5EF4-FFF2-40B4-BE49-F238E27FC236}">
                <a16:creationId xmlns:a16="http://schemas.microsoft.com/office/drawing/2014/main" id="{6548820F-A4F1-1CBF-C1FC-C964ABD0EB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9114" y="365126"/>
            <a:ext cx="10414686" cy="2328648"/>
          </a:xfrm>
        </p:spPr>
      </p:pic>
    </p:spTree>
    <p:extLst>
      <p:ext uri="{BB962C8B-B14F-4D97-AF65-F5344CB8AC3E}">
        <p14:creationId xmlns:p14="http://schemas.microsoft.com/office/powerpoint/2010/main" val="4080674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33C8F4-5537-9BA2-2CC6-CC7CDFD25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5FED5F-F7D0-171B-B760-67E6A1D1D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49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No consensus</a:t>
            </a:r>
          </a:p>
          <a:p>
            <a:pPr marL="0" indent="0">
              <a:buNone/>
            </a:pPr>
            <a:r>
              <a:rPr lang="it-IT" i="1" dirty="0"/>
              <a:t>	…for </a:t>
            </a:r>
            <a:r>
              <a:rPr lang="it-IT" i="1" dirty="0" err="1"/>
              <a:t>patients</a:t>
            </a:r>
            <a:r>
              <a:rPr lang="it-IT" i="1" dirty="0"/>
              <a:t> with: </a:t>
            </a:r>
          </a:p>
          <a:p>
            <a:pPr marL="0" indent="0">
              <a:buNone/>
            </a:pPr>
            <a:r>
              <a:rPr lang="it-IT" i="1" dirty="0"/>
              <a:t>		severe GERD…</a:t>
            </a:r>
          </a:p>
          <a:p>
            <a:pPr marL="0" indent="0">
              <a:buNone/>
            </a:pPr>
            <a:r>
              <a:rPr lang="it-IT" i="1" dirty="0"/>
              <a:t>		severe </a:t>
            </a:r>
            <a:r>
              <a:rPr lang="it-IT" i="1" dirty="0" err="1"/>
              <a:t>psychiatric</a:t>
            </a:r>
            <a:r>
              <a:rPr lang="it-IT" i="1" dirty="0"/>
              <a:t> disorders…</a:t>
            </a:r>
          </a:p>
          <a:p>
            <a:pPr marL="0" indent="0">
              <a:buNone/>
            </a:pPr>
            <a:r>
              <a:rPr lang="it-IT" i="1" dirty="0"/>
              <a:t>		large hiatus </a:t>
            </a:r>
            <a:r>
              <a:rPr lang="it-IT" i="1" dirty="0" err="1"/>
              <a:t>hernia</a:t>
            </a:r>
            <a:endParaRPr lang="it-IT" i="1" dirty="0"/>
          </a:p>
          <a:p>
            <a:pPr marL="0" indent="0">
              <a:buNone/>
            </a:pPr>
            <a:r>
              <a:rPr lang="it-IT" i="1" dirty="0"/>
              <a:t>		</a:t>
            </a:r>
            <a:r>
              <a:rPr lang="it-IT" i="1" dirty="0" err="1"/>
              <a:t>Barret’s</a:t>
            </a:r>
            <a:r>
              <a:rPr lang="it-IT" i="1" dirty="0"/>
              <a:t> </a:t>
            </a:r>
            <a:r>
              <a:rPr lang="it-IT" i="1" dirty="0" err="1"/>
              <a:t>oesophagus</a:t>
            </a:r>
            <a:endParaRPr lang="it-IT" i="1" dirty="0"/>
          </a:p>
          <a:p>
            <a:pPr marL="0" indent="0">
              <a:buNone/>
            </a:pPr>
            <a:endParaRPr lang="it-IT" i="1" dirty="0"/>
          </a:p>
        </p:txBody>
      </p:sp>
      <p:pic>
        <p:nvPicPr>
          <p:cNvPr id="4" name="Segnaposto contenuto 4">
            <a:extLst>
              <a:ext uri="{FF2B5EF4-FFF2-40B4-BE49-F238E27FC236}">
                <a16:creationId xmlns:a16="http://schemas.microsoft.com/office/drawing/2014/main" id="{C11FFE80-644E-6BD3-9839-FDBDD42B7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6991" y="365125"/>
            <a:ext cx="6738018" cy="2078817"/>
          </a:xfrm>
        </p:spPr>
      </p:pic>
      <p:pic>
        <p:nvPicPr>
          <p:cNvPr id="7" name="Segnaposto contenuto 4">
            <a:extLst>
              <a:ext uri="{FF2B5EF4-FFF2-40B4-BE49-F238E27FC236}">
                <a16:creationId xmlns:a16="http://schemas.microsoft.com/office/drawing/2014/main" id="{59B3989D-3FDA-CF94-8049-9E0479C86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7460" y="365126"/>
            <a:ext cx="9613556" cy="2328648"/>
          </a:xfrm>
        </p:spPr>
      </p:pic>
    </p:spTree>
    <p:extLst>
      <p:ext uri="{BB962C8B-B14F-4D97-AF65-F5344CB8AC3E}">
        <p14:creationId xmlns:p14="http://schemas.microsoft.com/office/powerpoint/2010/main" val="1146510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33C8F4-5537-9BA2-2CC6-CC7CDFD25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5FED5F-F7D0-171B-B760-67E6A1D1D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60238"/>
            <a:ext cx="10515600" cy="35519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it-IT" sz="3800" i="1" dirty="0"/>
          </a:p>
          <a:p>
            <a:pPr marL="0" indent="0">
              <a:buNone/>
            </a:pPr>
            <a:r>
              <a:rPr lang="it-IT" sz="3800" i="1" dirty="0"/>
              <a:t>	</a:t>
            </a:r>
            <a:r>
              <a:rPr lang="it-IT" sz="2400" i="1" dirty="0"/>
              <a:t>- can be </a:t>
            </a:r>
            <a:r>
              <a:rPr lang="it-IT" sz="2400" i="1" dirty="0" err="1"/>
              <a:t>recommended</a:t>
            </a:r>
            <a:r>
              <a:rPr lang="it-IT" sz="2400" i="1" dirty="0"/>
              <a:t> for super-obese (BMI&gt;50)/moderate </a:t>
            </a:r>
            <a:r>
              <a:rPr lang="it-IT" sz="2400" i="1" dirty="0" err="1"/>
              <a:t>obesity</a:t>
            </a:r>
            <a:r>
              <a:rPr lang="it-IT" sz="2400" i="1" dirty="0"/>
              <a:t> with </a:t>
            </a:r>
            <a:r>
              <a:rPr lang="it-IT" sz="2400" i="1" dirty="0" err="1"/>
              <a:t>diabetes</a:t>
            </a:r>
            <a:endParaRPr lang="it-IT" sz="2400" i="1" dirty="0"/>
          </a:p>
          <a:p>
            <a:pPr marL="0" indent="0">
              <a:buNone/>
            </a:pPr>
            <a:r>
              <a:rPr lang="it-IT" sz="2400" i="1" dirty="0"/>
              <a:t>	- appropriate procedure for </a:t>
            </a:r>
            <a:r>
              <a:rPr lang="it-IT" sz="2400" i="1" dirty="0" err="1"/>
              <a:t>all</a:t>
            </a:r>
            <a:r>
              <a:rPr lang="it-IT" sz="2400" i="1" dirty="0"/>
              <a:t> ages over 24 y</a:t>
            </a:r>
          </a:p>
          <a:p>
            <a:pPr marL="0" indent="0">
              <a:buNone/>
            </a:pPr>
            <a:r>
              <a:rPr lang="it-IT" sz="2400" i="1" dirty="0"/>
              <a:t>	- appropriate </a:t>
            </a:r>
            <a:r>
              <a:rPr lang="it-IT" sz="2400" i="1" dirty="0" err="1"/>
              <a:t>revisional</a:t>
            </a:r>
            <a:r>
              <a:rPr lang="it-IT" sz="2400" i="1" dirty="0"/>
              <a:t> option after LSG </a:t>
            </a:r>
            <a:r>
              <a:rPr lang="it-IT" sz="2400" i="1" dirty="0" err="1"/>
              <a:t>without</a:t>
            </a:r>
            <a:r>
              <a:rPr lang="it-IT" sz="2400" i="1" dirty="0"/>
              <a:t> severe GERD</a:t>
            </a:r>
          </a:p>
          <a:p>
            <a:pPr marL="0" indent="0">
              <a:buNone/>
            </a:pPr>
            <a:r>
              <a:rPr lang="it-IT" sz="2400" i="1" dirty="0"/>
              <a:t>	- appropriate </a:t>
            </a:r>
            <a:r>
              <a:rPr lang="it-IT" sz="2400" i="1" dirty="0" err="1"/>
              <a:t>revisional</a:t>
            </a:r>
            <a:r>
              <a:rPr lang="it-IT" sz="2400" i="1" dirty="0"/>
              <a:t> option after GB</a:t>
            </a:r>
          </a:p>
          <a:p>
            <a:pPr marL="0" indent="0">
              <a:buNone/>
            </a:pPr>
            <a:r>
              <a:rPr lang="it-IT" sz="2400" i="1" dirty="0"/>
              <a:t>	- </a:t>
            </a:r>
            <a:r>
              <a:rPr lang="it-IT" sz="2400" i="1" dirty="0" err="1"/>
              <a:t>not</a:t>
            </a:r>
            <a:r>
              <a:rPr lang="it-IT" sz="2400" i="1" dirty="0"/>
              <a:t> </a:t>
            </a:r>
            <a:r>
              <a:rPr lang="it-IT" sz="2400" i="1" dirty="0" err="1"/>
              <a:t>recommended</a:t>
            </a:r>
            <a:r>
              <a:rPr lang="it-IT" sz="2400" i="1" dirty="0"/>
              <a:t> for </a:t>
            </a:r>
            <a:r>
              <a:rPr lang="it-IT" sz="2400" i="1" dirty="0" err="1"/>
              <a:t>active</a:t>
            </a:r>
            <a:r>
              <a:rPr lang="it-IT" sz="2400" i="1" dirty="0"/>
              <a:t> </a:t>
            </a:r>
            <a:r>
              <a:rPr lang="it-IT" sz="2400" i="1" dirty="0" err="1"/>
              <a:t>smokers</a:t>
            </a:r>
            <a:endParaRPr lang="it-IT" sz="2400" i="1" dirty="0"/>
          </a:p>
          <a:p>
            <a:pPr marL="0" indent="0">
              <a:buNone/>
            </a:pPr>
            <a:r>
              <a:rPr lang="it-IT" sz="2400" i="1" dirty="0"/>
              <a:t>	- </a:t>
            </a:r>
            <a:r>
              <a:rPr lang="it-IT" sz="2400" i="1" dirty="0" err="1"/>
              <a:t>contraindicated</a:t>
            </a:r>
            <a:r>
              <a:rPr lang="it-IT" sz="2400" i="1" dirty="0"/>
              <a:t> for Child C </a:t>
            </a:r>
            <a:r>
              <a:rPr lang="it-IT" sz="2400" i="1" dirty="0" err="1"/>
              <a:t>liver</a:t>
            </a:r>
            <a:r>
              <a:rPr lang="it-IT" sz="2400" i="1" dirty="0"/>
              <a:t> </a:t>
            </a:r>
            <a:r>
              <a:rPr lang="it-IT" sz="2400" i="1" dirty="0" err="1"/>
              <a:t>disease</a:t>
            </a:r>
            <a:r>
              <a:rPr lang="it-IT" sz="2400" i="1" dirty="0"/>
              <a:t>, </a:t>
            </a:r>
            <a:r>
              <a:rPr lang="it-IT" sz="2400" i="1" dirty="0" err="1"/>
              <a:t>Barrett’s</a:t>
            </a:r>
            <a:r>
              <a:rPr lang="it-IT" sz="2400" i="1" dirty="0"/>
              <a:t> </a:t>
            </a:r>
            <a:r>
              <a:rPr lang="it-IT" sz="2400" i="1" dirty="0" err="1"/>
              <a:t>esophagus</a:t>
            </a:r>
            <a:r>
              <a:rPr lang="it-IT" sz="2400" i="1" dirty="0"/>
              <a:t>, IBD, grade C </a:t>
            </a:r>
            <a:r>
              <a:rPr lang="it-IT" sz="2400" i="1" dirty="0" err="1"/>
              <a:t>esophagitis</a:t>
            </a:r>
            <a:r>
              <a:rPr lang="it-IT" sz="2400" i="1" dirty="0"/>
              <a:t>, </a:t>
            </a:r>
          </a:p>
          <a:p>
            <a:pPr marL="0" indent="0">
              <a:buNone/>
            </a:pPr>
            <a:r>
              <a:rPr lang="it-IT" i="1" dirty="0"/>
              <a:t>	</a:t>
            </a:r>
          </a:p>
          <a:p>
            <a:pPr marL="0" indent="0">
              <a:buNone/>
            </a:pPr>
            <a:r>
              <a:rPr lang="it-IT" i="1" dirty="0"/>
              <a:t>	</a:t>
            </a:r>
          </a:p>
          <a:p>
            <a:pPr marL="0" indent="0">
              <a:buNone/>
            </a:pPr>
            <a:endParaRPr lang="it-IT" i="1" dirty="0"/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CD11A46C-C051-ED94-CAF7-BA27F6396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0900" y="237782"/>
            <a:ext cx="9614783" cy="3191218"/>
          </a:xfrm>
        </p:spPr>
      </p:pic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D6CE7243-8454-0CC7-097C-2C9B273F4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94"/>
            <a:ext cx="10515600" cy="2795114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526878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33789</TotalTime>
  <Words>413</Words>
  <Application>Microsoft Macintosh PowerPoint</Application>
  <PresentationFormat>Widescreen</PresentationFormat>
  <Paragraphs>87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di Office</vt:lpstr>
      <vt:lpstr>    Tutto quello che bisogna sapere su OAGB  Indicazioni    Pasquale Mugione Azienda Ospedaliera dei Colli  Ospedale Monaldi Napoli UOC Chirurgia Generale  </vt:lpstr>
      <vt:lpstr> </vt:lpstr>
      <vt:lpstr>Presentazione standard di PowerPoint</vt:lpstr>
      <vt:lpstr>Presentazione standard di PowerPoint</vt:lpstr>
      <vt:lpstr>OAGB strenghts on RYGBP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Indications for OAGB</vt:lpstr>
      <vt:lpstr>Presentazione standard di PowerPoint</vt:lpstr>
      <vt:lpstr>Presentazione standard di PowerPoint</vt:lpstr>
      <vt:lpstr>Indications and Gray areas  </vt:lpstr>
      <vt:lpstr>Indications and Gray areas  </vt:lpstr>
      <vt:lpstr>Indications and Gray areas  </vt:lpstr>
      <vt:lpstr>Obese smokers patients…</vt:lpstr>
      <vt:lpstr>     Grazie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PASQUALE MUGIONE</dc:creator>
  <cp:lastModifiedBy>PASQUALE MUGIONE</cp:lastModifiedBy>
  <cp:revision>83</cp:revision>
  <dcterms:created xsi:type="dcterms:W3CDTF">2023-03-07T11:06:34Z</dcterms:created>
  <dcterms:modified xsi:type="dcterms:W3CDTF">2024-05-11T15:34:47Z</dcterms:modified>
</cp:coreProperties>
</file>